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058400" cx="18288000"/>
  <p:notesSz cx="6858000" cy="9144000"/>
  <p:embeddedFontLst>
    <p:embeddedFont>
      <p:font typeface="Space Mono"/>
      <p:regular r:id="rId20"/>
      <p:bold r:id="rId21"/>
      <p:italic r:id="rId22"/>
      <p:boldItalic r:id="rId23"/>
    </p:embeddedFont>
    <p:embeddedFont>
      <p:font typeface="Rubik Light"/>
      <p:regular r:id="rId24"/>
      <p:bold r:id="rId25"/>
      <p:italic r:id="rId26"/>
      <p:boldItalic r:id="rId27"/>
    </p:embeddedFont>
    <p:embeddedFont>
      <p:font typeface="Inter"/>
      <p:regular r:id="rId28"/>
      <p:bold r:id="rId29"/>
    </p:embeddedFont>
    <p:embeddedFont>
      <p:font typeface="Rubik SemiBold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  <p:embeddedFont>
      <p:font typeface="Space Grotesk"/>
      <p:regular r:id="rId38"/>
      <p:bold r:id="rId39"/>
    </p:embeddedFont>
    <p:embeddedFont>
      <p:font typeface="Rubik Medium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Inter SemiBold"/>
      <p:regular r:id="rId48"/>
      <p:bold r:id="rId49"/>
    </p:embeddedFont>
    <p:embeddedFont>
      <p:font typeface="Space Grotesk Medium"/>
      <p:regular r:id="rId50"/>
      <p:bold r:id="rId51"/>
    </p:embeddedFont>
    <p:embeddedFont>
      <p:font typeface="Rubik"/>
      <p:regular r:id="rId52"/>
      <p:bold r:id="rId53"/>
      <p:italic r:id="rId54"/>
      <p:boldItalic r:id="rId55"/>
    </p:embeddedFont>
    <p:embeddedFont>
      <p:font typeface="Inter Medium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760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760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regular.fntdata"/><Relationship Id="rId42" Type="http://schemas.openxmlformats.org/officeDocument/2006/relationships/font" Target="fonts/RubikMedium-italic.fntdata"/><Relationship Id="rId41" Type="http://schemas.openxmlformats.org/officeDocument/2006/relationships/font" Target="fonts/RubikMedium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ubikMedium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SemiBold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Inter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SemiBold-bold.fntdata"/><Relationship Id="rId30" Type="http://schemas.openxmlformats.org/officeDocument/2006/relationships/font" Target="fonts/RubikSemiBold-regular.fntdata"/><Relationship Id="rId33" Type="http://schemas.openxmlformats.org/officeDocument/2006/relationships/font" Target="fonts/RubikSemiBold-boldItalic.fntdata"/><Relationship Id="rId32" Type="http://schemas.openxmlformats.org/officeDocument/2006/relationships/font" Target="fonts/RubikSemiBold-italic.fntdata"/><Relationship Id="rId35" Type="http://schemas.openxmlformats.org/officeDocument/2006/relationships/font" Target="fonts/RobotoMono-bold.fntdata"/><Relationship Id="rId34" Type="http://schemas.openxmlformats.org/officeDocument/2006/relationships/font" Target="fonts/RobotoMono-regular.fntdata"/><Relationship Id="rId37" Type="http://schemas.openxmlformats.org/officeDocument/2006/relationships/font" Target="fonts/RobotoMono-boldItalic.fntdata"/><Relationship Id="rId36" Type="http://schemas.openxmlformats.org/officeDocument/2006/relationships/font" Target="fonts/RobotoMono-italic.fntdata"/><Relationship Id="rId39" Type="http://schemas.openxmlformats.org/officeDocument/2006/relationships/font" Target="fonts/SpaceGrotesk-bold.fntdata"/><Relationship Id="rId38" Type="http://schemas.openxmlformats.org/officeDocument/2006/relationships/font" Target="fonts/SpaceGrotesk-regular.fntdata"/><Relationship Id="rId20" Type="http://schemas.openxmlformats.org/officeDocument/2006/relationships/font" Target="fonts/SpaceMono-regular.fntdata"/><Relationship Id="rId22" Type="http://schemas.openxmlformats.org/officeDocument/2006/relationships/font" Target="fonts/SpaceMono-italic.fntdata"/><Relationship Id="rId21" Type="http://schemas.openxmlformats.org/officeDocument/2006/relationships/font" Target="fonts/SpaceMono-bold.fntdata"/><Relationship Id="rId24" Type="http://schemas.openxmlformats.org/officeDocument/2006/relationships/font" Target="fonts/RubikLight-regular.fntdata"/><Relationship Id="rId23" Type="http://schemas.openxmlformats.org/officeDocument/2006/relationships/font" Target="fonts/SpaceMono-boldItalic.fntdata"/><Relationship Id="rId26" Type="http://schemas.openxmlformats.org/officeDocument/2006/relationships/font" Target="fonts/RubikLight-italic.fntdata"/><Relationship Id="rId25" Type="http://schemas.openxmlformats.org/officeDocument/2006/relationships/font" Target="fonts/RubikLight-bold.fntdata"/><Relationship Id="rId28" Type="http://schemas.openxmlformats.org/officeDocument/2006/relationships/font" Target="fonts/Inter-regular.fntdata"/><Relationship Id="rId27" Type="http://schemas.openxmlformats.org/officeDocument/2006/relationships/font" Target="fonts/RubikLight-boldItalic.fntdata"/><Relationship Id="rId29" Type="http://schemas.openxmlformats.org/officeDocument/2006/relationships/font" Target="fonts/Inter-bold.fntdata"/><Relationship Id="rId51" Type="http://schemas.openxmlformats.org/officeDocument/2006/relationships/font" Target="fonts/SpaceGroteskMedium-bold.fntdata"/><Relationship Id="rId50" Type="http://schemas.openxmlformats.org/officeDocument/2006/relationships/font" Target="fonts/SpaceGroteskMedium-regular.fntdata"/><Relationship Id="rId53" Type="http://schemas.openxmlformats.org/officeDocument/2006/relationships/font" Target="fonts/Rubik-bold.fntdata"/><Relationship Id="rId52" Type="http://schemas.openxmlformats.org/officeDocument/2006/relationships/font" Target="fonts/Rubik-regular.fntdata"/><Relationship Id="rId11" Type="http://schemas.openxmlformats.org/officeDocument/2006/relationships/slide" Target="slides/slide6.xml"/><Relationship Id="rId55" Type="http://schemas.openxmlformats.org/officeDocument/2006/relationships/font" Target="fonts/Rubik-boldItalic.fntdata"/><Relationship Id="rId10" Type="http://schemas.openxmlformats.org/officeDocument/2006/relationships/slide" Target="slides/slide5.xml"/><Relationship Id="rId54" Type="http://schemas.openxmlformats.org/officeDocument/2006/relationships/font" Target="fonts/Rubik-italic.fntdata"/><Relationship Id="rId13" Type="http://schemas.openxmlformats.org/officeDocument/2006/relationships/slide" Target="slides/slide8.xml"/><Relationship Id="rId57" Type="http://schemas.openxmlformats.org/officeDocument/2006/relationships/font" Target="fonts/InterMedium-bold.fntdata"/><Relationship Id="rId12" Type="http://schemas.openxmlformats.org/officeDocument/2006/relationships/slide" Target="slides/slide7.xml"/><Relationship Id="rId56" Type="http://schemas.openxmlformats.org/officeDocument/2006/relationships/font" Target="fonts/InterMedium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242cba2ce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242cba2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880dba918_0_118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880dba918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5 minutes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76bcfae8d21e6a8_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76bcfae8d21e6a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5 minutes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7e22584c8b1239c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7e22584c8b1239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8122aea0e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48122aea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8122aea0e_2_3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48122aea0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8122aea0e_1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8122aea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ad29b019_0_478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ad29b0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fad29b019_0_48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fad29b019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880dba918_0_100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880dba918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880dba918_0_102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880dba918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5 minutes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880dba918_0_103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880dba918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Recommended duration: 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880dba918_0_104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880dba918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Recommended duration: 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880dba918_0_1051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880dba918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Recommended duration: 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hyperlink" Target="https://pair-code.github.io/DataCardsPlaybook" TargetMode="External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title"/>
          </p:nvPr>
        </p:nvSpPr>
        <p:spPr>
          <a:xfrm>
            <a:off x="685800" y="685800"/>
            <a:ext cx="11201400" cy="86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data, </a:t>
            </a:r>
            <a:r>
              <a:rPr lang="en">
                <a:solidFill>
                  <a:schemeClr val="accent1"/>
                </a:solidFill>
              </a:rPr>
              <a:t>transparency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is…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8" name="Google Shape;368;p54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9" name="Google Shape;369;p54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0" name="Google Shape;370;p54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1" name="Google Shape;371;p54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685800" y="685800"/>
            <a:ext cx="11201400" cy="86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data, </a:t>
            </a: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1"/>
                </a:solidFill>
              </a:rPr>
              <a:t>ransparency is not…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7" name="Google Shape;377;p55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8" name="Google Shape;378;p55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9" name="Google Shape;379;p55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0" name="Google Shape;380;p55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Checklist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386" name="Google Shape;386;p56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A definition of Transparency in data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 shared understanding of what Transparency is and is not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What success and fa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ilure looks likes for Transparency in data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Where 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Transparency is created in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 your workflow(s)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7" name="Google Shape;387;p56"/>
          <p:cNvSpPr/>
          <p:nvPr/>
        </p:nvSpPr>
        <p:spPr>
          <a:xfrm>
            <a:off x="839775" y="3687073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8" name="Google Shape;388;p56"/>
          <p:cNvSpPr/>
          <p:nvPr/>
        </p:nvSpPr>
        <p:spPr>
          <a:xfrm>
            <a:off x="839775" y="4761015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839775" y="5911156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839775" y="6985098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</a:t>
            </a: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7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55434" r="25530" t="0"/>
          <a:stretch/>
        </p:blipFill>
        <p:spPr>
          <a:xfrm>
            <a:off x="76200" y="0"/>
            <a:ext cx="3481248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Transparency Primer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up to a shared understanding of transparency across your team, rooted in </a:t>
            </a:r>
            <a:br>
              <a:rPr lang="en"/>
            </a:br>
            <a:r>
              <a:rPr lang="en"/>
              <a:t>your data efforts.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Through a series of critical reflections and discussions, decide what transparency in data means to the group.</a:t>
            </a:r>
            <a:endParaRPr/>
          </a:p>
        </p:txBody>
      </p:sp>
      <p:sp>
        <p:nvSpPr>
          <p:cNvPr id="313" name="Google Shape;313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definition of transparency and its attributes that can guide your data efforts, be it creating a Data Card, producing documentation, or looking for dataset documentation.</a:t>
            </a:r>
            <a:endParaRPr/>
          </a:p>
        </p:txBody>
      </p:sp>
      <p:sp>
        <p:nvSpPr>
          <p:cNvPr id="314" name="Google Shape;314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Basic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group, answer the following questions:</a:t>
            </a:r>
            <a:endParaRPr/>
          </a:p>
        </p:txBody>
      </p:sp>
      <p:sp>
        <p:nvSpPr>
          <p:cNvPr id="320" name="Google Shape;320;p49"/>
          <p:cNvSpPr/>
          <p:nvPr/>
        </p:nvSpPr>
        <p:spPr>
          <a:xfrm>
            <a:off x="685800" y="2228850"/>
            <a:ext cx="5504700" cy="2259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 are three words that capture your current experience of transparency </a:t>
            </a:r>
            <a:b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 data?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1" name="Google Shape;321;p49"/>
          <p:cNvSpPr/>
          <p:nvPr/>
        </p:nvSpPr>
        <p:spPr>
          <a:xfrm>
            <a:off x="6400800" y="2228850"/>
            <a:ext cx="5486400" cy="2259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Identify three challenges to transparency in data in your current workflow(s)?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2" name="Google Shape;322;p49"/>
          <p:cNvSpPr/>
          <p:nvPr/>
        </p:nvSpPr>
        <p:spPr>
          <a:xfrm>
            <a:off x="685800" y="4898725"/>
            <a:ext cx="5504700" cy="2427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 are three successful outcomes of transparency </a:t>
            </a:r>
            <a:b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 data?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6400800" y="4898725"/>
            <a:ext cx="5486400" cy="2427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 are three failures of transparency in data?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12097500" y="2228850"/>
            <a:ext cx="5486400" cy="2259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Transparency in data is…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12097500" y="4898725"/>
            <a:ext cx="5486400" cy="2427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Transparency in</a:t>
            </a: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data</a:t>
            </a: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is not...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685800" y="685800"/>
            <a:ext cx="11201400" cy="86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</a:t>
            </a:r>
            <a:r>
              <a:rPr lang="en"/>
              <a:t>hree words that </a:t>
            </a:r>
            <a:br>
              <a:rPr lang="en"/>
            </a:br>
            <a:r>
              <a:rPr lang="en"/>
              <a:t>capture your </a:t>
            </a:r>
            <a:r>
              <a:rPr lang="en">
                <a:solidFill>
                  <a:schemeClr val="accent1"/>
                </a:solidFill>
              </a:rPr>
              <a:t>current experience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of transparency</a:t>
            </a:r>
            <a:r>
              <a:rPr lang="en"/>
              <a:t> in data?</a:t>
            </a:r>
            <a:endParaRPr/>
          </a:p>
        </p:txBody>
      </p:sp>
      <p:sp>
        <p:nvSpPr>
          <p:cNvPr id="331" name="Google Shape;331;p50"/>
          <p:cNvSpPr/>
          <p:nvPr/>
        </p:nvSpPr>
        <p:spPr>
          <a:xfrm>
            <a:off x="18288000" y="0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The clock has a recommended duration, but you can update the clock with the appropriate duration. Write answers from the group next to the  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✍️  writing symbol.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685800" y="685800"/>
            <a:ext cx="11201400" cy="86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</a:t>
            </a:r>
            <a:r>
              <a:rPr lang="en"/>
              <a:t> three </a:t>
            </a:r>
            <a:r>
              <a:rPr lang="en">
                <a:solidFill>
                  <a:schemeClr val="accent1"/>
                </a:solidFill>
              </a:rPr>
              <a:t>challenges</a:t>
            </a:r>
            <a:r>
              <a:rPr lang="en">
                <a:solidFill>
                  <a:schemeClr val="accent1"/>
                </a:solidFill>
              </a:rPr>
              <a:t> to transparency in data</a:t>
            </a:r>
            <a:r>
              <a:rPr lang="en"/>
              <a:t> in your </a:t>
            </a:r>
            <a:br>
              <a:rPr lang="en"/>
            </a:br>
            <a:r>
              <a:rPr lang="en"/>
              <a:t>current workflow(s)?</a:t>
            </a:r>
            <a:endParaRPr/>
          </a:p>
        </p:txBody>
      </p:sp>
      <p:sp>
        <p:nvSpPr>
          <p:cNvPr id="341" name="Google Shape;341;p51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2" name="Google Shape;342;p51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4" name="Google Shape;344;p51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685800" y="685800"/>
            <a:ext cx="11201400" cy="86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/>
              <a:t>three </a:t>
            </a:r>
            <a:r>
              <a:rPr lang="en">
                <a:solidFill>
                  <a:schemeClr val="accent1"/>
                </a:solidFill>
              </a:rPr>
              <a:t>successful outcomes</a:t>
            </a:r>
            <a:r>
              <a:rPr lang="en">
                <a:solidFill>
                  <a:schemeClr val="accent1"/>
                </a:solidFill>
              </a:rPr>
              <a:t> of transparency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in data?</a:t>
            </a:r>
            <a:endParaRPr/>
          </a:p>
        </p:txBody>
      </p:sp>
      <p:sp>
        <p:nvSpPr>
          <p:cNvPr id="350" name="Google Shape;350;p52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2" name="Google Shape;352;p52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3" name="Google Shape;353;p52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685800" y="685800"/>
            <a:ext cx="11201400" cy="86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three </a:t>
            </a:r>
            <a:r>
              <a:rPr lang="en">
                <a:solidFill>
                  <a:schemeClr val="accent1"/>
                </a:solidFill>
              </a:rPr>
              <a:t>failures</a:t>
            </a:r>
            <a:r>
              <a:rPr lang="en">
                <a:solidFill>
                  <a:schemeClr val="accent1"/>
                </a:solidFill>
              </a:rPr>
              <a:t> of transparency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in data?</a:t>
            </a:r>
            <a:endParaRPr/>
          </a:p>
        </p:txBody>
      </p:sp>
      <p:sp>
        <p:nvSpPr>
          <p:cNvPr id="359" name="Google Shape;359;p53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0" name="Google Shape;360;p53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1" name="Google Shape;361;p53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2" name="Google Shape;362;p53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